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59" r:id="rId5"/>
    <p:sldId id="261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3"/>
  </p:normalViewPr>
  <p:slideViewPr>
    <p:cSldViewPr snapToGrid="0" snapToObjects="1">
      <p:cViewPr varScale="1">
        <p:scale>
          <a:sx n="90" d="100"/>
          <a:sy n="90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commentAuthors" Target="commentAuthor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87F5B-EF06-034C-AFA2-B4C8E719FB6C}" type="datetimeFigureOut">
              <a:rPr kumimoji="1" lang="zh-CN" altLang="en-US" smtClean="0"/>
              <a:t>2020/6/19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FE5E8-2041-3A47-9AE6-D2E9EA5751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1070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FE5E8-2041-3A47-9AE6-D2E9EA57519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1877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FE5E8-2041-3A47-9AE6-D2E9EA57519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2149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2020/6/19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7038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2020/6/19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83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2020/6/19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3396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2020/6/19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3199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2020/6/19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919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2020/6/19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769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2020/6/19</a:t>
            </a:r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6474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2020/6/19</a:t>
            </a:r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2548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2020/6/19</a:t>
            </a:r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9161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2020/6/19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7881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2020/6/19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153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zh-CN" smtClean="0"/>
              <a:t>2020/6/19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AD514-C95C-D242-82AF-7DFE61C1A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01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tiff"/><Relationship Id="rId5" Type="http://schemas.openxmlformats.org/officeDocument/2006/relationships/image" Target="../media/image36.tiff"/><Relationship Id="rId6" Type="http://schemas.openxmlformats.org/officeDocument/2006/relationships/image" Target="../media/image37.tiff"/><Relationship Id="rId7" Type="http://schemas.openxmlformats.org/officeDocument/2006/relationships/image" Target="../media/image38.tiff"/><Relationship Id="rId8" Type="http://schemas.openxmlformats.org/officeDocument/2006/relationships/image" Target="../media/image39.tiff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5.png"/><Relationship Id="rId13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5.tiff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tiff"/><Relationship Id="rId10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485900"/>
            <a:ext cx="9144000" cy="852488"/>
          </a:xfrm>
        </p:spPr>
        <p:txBody>
          <a:bodyPr>
            <a:normAutofit fontScale="90000"/>
          </a:bodyPr>
          <a:lstStyle/>
          <a:p>
            <a:r>
              <a:rPr kumimoji="1" lang="zh-CN" altLang="en-US" sz="5400" dirty="0" smtClean="0"/>
              <a:t>土卫六高层大气重力波耗散效应</a:t>
            </a:r>
            <a:endParaRPr kumimoji="1"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330576"/>
            <a:ext cx="9144000" cy="1655762"/>
          </a:xfrm>
        </p:spPr>
        <p:txBody>
          <a:bodyPr/>
          <a:lstStyle/>
          <a:p>
            <a:r>
              <a:rPr kumimoji="1" lang="en-US" altLang="zh-CN" dirty="0" smtClean="0"/>
              <a:t>2020.6.19</a:t>
            </a:r>
            <a:r>
              <a:rPr kumimoji="1" lang="zh-CN" altLang="en-US" dirty="0" smtClean="0"/>
              <a:t> 组会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主讲：王 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37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10</a:t>
            </a:fld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55814" cy="33004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160" y="425982"/>
            <a:ext cx="7963128" cy="30979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" y="3570914"/>
            <a:ext cx="5702173" cy="3258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43310" y="3232360"/>
                <a:ext cx="49859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smtClean="0">
                            <a:latin typeface="Cambria Math" charset="0"/>
                            <a:ea typeface="STSong" charset="-122"/>
                            <a:cs typeface="STSong" charset="-122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charset="0"/>
                            <a:ea typeface="STSong" charset="-122"/>
                            <a:cs typeface="STSong" charset="-122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charset="0"/>
                            <a:ea typeface="STSong" charset="-122"/>
                            <a:cs typeface="STSong" charset="-122"/>
                          </a:rPr>
                          <m:t>0</m:t>
                        </m:r>
                      </m:sub>
                    </m:sSub>
                    <m:r>
                      <a:rPr kumimoji="1" lang="en-US" altLang="zh-CN" sz="1600" b="0" i="1" smtClean="0">
                        <a:latin typeface="Cambria Math" charset="0"/>
                        <a:ea typeface="STSong" charset="-122"/>
                        <a:cs typeface="STSong" charset="-122"/>
                      </a:rPr>
                      <m:t>, </m:t>
                    </m:r>
                    <m:sSub>
                      <m:sSubPr>
                        <m:ctrlPr>
                          <a:rPr kumimoji="1" lang="en-US" altLang="zh-CN" sz="1600" b="0" i="1" smtClean="0">
                            <a:latin typeface="Cambria Math" charset="0"/>
                            <a:ea typeface="STSong" charset="-122"/>
                            <a:cs typeface="STSong" charset="-122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charset="0"/>
                            <a:ea typeface="STSong" charset="-122"/>
                            <a:cs typeface="STSong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1600" dirty="0" smtClean="0">
                    <a:latin typeface="STSong" charset="-122"/>
                    <a:ea typeface="STSong" charset="-122"/>
                    <a:cs typeface="STSong" charset="-122"/>
                  </a:rPr>
                  <a:t> </a:t>
                </a:r>
                <a:r>
                  <a:rPr kumimoji="1" lang="zh-CN" altLang="en-US" sz="1600" dirty="0" smtClean="0">
                    <a:latin typeface="STSong" charset="-122"/>
                    <a:ea typeface="STSong" charset="-122"/>
                    <a:cs typeface="STSong" charset="-122"/>
                  </a:rPr>
                  <a:t>满足流体静力学平衡，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smtClean="0">
                            <a:latin typeface="Cambria Math" charset="0"/>
                            <a:ea typeface="STSong" charset="-122"/>
                            <a:cs typeface="STSong" charset="-122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charset="0"/>
                            <a:ea typeface="STSong" charset="-122"/>
                            <a:cs typeface="STSong" charset="-122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charset="0"/>
                            <a:ea typeface="STSong" charset="-122"/>
                            <a:cs typeface="STSong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1600" dirty="0" smtClean="0">
                    <a:latin typeface="STSong" charset="-122"/>
                    <a:ea typeface="STSong" charset="-122"/>
                    <a:cs typeface="STSong" charset="-122"/>
                  </a:rPr>
                  <a:t>来源</a:t>
                </a:r>
                <a:r>
                  <a:rPr kumimoji="1" lang="en-US" altLang="zh-CN" sz="1600" dirty="0" smtClean="0">
                    <a:latin typeface="STSong" charset="-122"/>
                    <a:ea typeface="STSong" charset="-122"/>
                    <a:cs typeface="STSong" charset="-122"/>
                  </a:rPr>
                  <a:t>Strobel </a:t>
                </a:r>
                <a:r>
                  <a:rPr kumimoji="1" lang="en-US" altLang="zh-CN" sz="1600" dirty="0" err="1" smtClean="0">
                    <a:latin typeface="STSong" charset="-122"/>
                    <a:ea typeface="STSong" charset="-122"/>
                    <a:cs typeface="STSong" charset="-122"/>
                  </a:rPr>
                  <a:t>et.al</a:t>
                </a:r>
                <a:r>
                  <a:rPr kumimoji="1" lang="en-US" altLang="zh-CN" sz="1600" dirty="0" smtClean="0">
                    <a:latin typeface="STSong" charset="-122"/>
                    <a:ea typeface="STSong" charset="-122"/>
                    <a:cs typeface="STSong" charset="-122"/>
                  </a:rPr>
                  <a:t> 2012</a:t>
                </a:r>
                <a:endParaRPr kumimoji="1" lang="zh-CN" altLang="en-US" sz="1600" dirty="0">
                  <a:latin typeface="STSong" charset="-122"/>
                  <a:ea typeface="STSong" charset="-122"/>
                  <a:cs typeface="STSong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10" y="3232360"/>
                <a:ext cx="4985902" cy="338554"/>
              </a:xfrm>
              <a:prstGeom prst="rect">
                <a:avLst/>
              </a:prstGeom>
              <a:blipFill rotWithShape="0">
                <a:blip r:embed="rId5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连接符 9"/>
          <p:cNvCxnSpPr/>
          <p:nvPr/>
        </p:nvCxnSpPr>
        <p:spPr>
          <a:xfrm flipV="1">
            <a:off x="6724710" y="1361841"/>
            <a:ext cx="0" cy="163203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271598" y="3553468"/>
            <a:ext cx="479230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最大振幅固定为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10K 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(Muller-</a:t>
            </a:r>
            <a:r>
              <a:rPr kumimoji="1" lang="en-US" altLang="zh-CN" dirty="0" err="1">
                <a:latin typeface="STSong" charset="-122"/>
                <a:ea typeface="STSong" charset="-122"/>
                <a:cs typeface="STSong" charset="-122"/>
              </a:rPr>
              <a:t>Wodarg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 et al.2006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)</a:t>
            </a:r>
            <a:endParaRPr kumimoji="1" lang="zh-CN" altLang="en-US" dirty="0">
              <a:latin typeface="STSong" charset="-122"/>
              <a:ea typeface="STSong" charset="-122"/>
              <a:cs typeface="STSong" charset="-122"/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>
            <a:off x="6836660" y="3106399"/>
            <a:ext cx="221366" cy="4028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015163" y="4184443"/>
            <a:ext cx="3597299" cy="23083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Muller-</a:t>
            </a:r>
            <a:r>
              <a:rPr kumimoji="1" lang="en-US" altLang="zh-CN" dirty="0" err="1" smtClean="0">
                <a:latin typeface="STSong" charset="-122"/>
                <a:ea typeface="STSong" charset="-122"/>
                <a:cs typeface="STSong" charset="-122"/>
              </a:rPr>
              <a:t>Wodarg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et 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al.2006</a:t>
            </a:r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 分析波的垂直波长范围在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1000-1600km </a:t>
            </a:r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高度为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170km-360km ;</a:t>
            </a:r>
          </a:p>
          <a:p>
            <a:endParaRPr kumimoji="1" lang="en-US" altLang="zh-CN" dirty="0" smtClean="0">
              <a:latin typeface="STSong" charset="-122"/>
              <a:ea typeface="STSong" charset="-122"/>
              <a:cs typeface="STSong" charset="-122"/>
            </a:endParaRPr>
          </a:p>
          <a:p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为了与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Muller-</a:t>
            </a:r>
            <a:r>
              <a:rPr kumimoji="1" lang="en-US" altLang="zh-CN" dirty="0" err="1">
                <a:latin typeface="STSong" charset="-122"/>
                <a:ea typeface="STSong" charset="-122"/>
                <a:cs typeface="STSong" charset="-122"/>
              </a:rPr>
              <a:t>Wodarg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 et al.2006</a:t>
            </a:r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估计的结果做对比，选取这三个代表的重力波分析其能流和加热率；</a:t>
            </a:r>
            <a:endParaRPr kumimoji="1" lang="en-US" altLang="zh-CN" dirty="0">
              <a:latin typeface="STSong" charset="-122"/>
              <a:ea typeface="STSong" charset="-122"/>
              <a:cs typeface="STSong" charset="-122"/>
            </a:endParaRPr>
          </a:p>
          <a:p>
            <a:endParaRPr kumimoji="1" lang="zh-CN" altLang="en-US" dirty="0">
              <a:latin typeface="STSong" charset="-122"/>
              <a:ea typeface="STSong" charset="-122"/>
              <a:cs typeface="STSong" charset="-122"/>
            </a:endParaRPr>
          </a:p>
        </p:txBody>
      </p:sp>
      <p:cxnSp>
        <p:nvCxnSpPr>
          <p:cNvPr id="18" name="直线箭头连接符 17"/>
          <p:cNvCxnSpPr/>
          <p:nvPr/>
        </p:nvCxnSpPr>
        <p:spPr>
          <a:xfrm flipV="1">
            <a:off x="5595241" y="4346582"/>
            <a:ext cx="1279661" cy="30394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V="1">
            <a:off x="5616134" y="4996160"/>
            <a:ext cx="1279661" cy="30394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 flipV="1">
            <a:off x="5595240" y="5747169"/>
            <a:ext cx="1279661" cy="30394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795694" y="115567"/>
            <a:ext cx="349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➣</a:t>
            </a:r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波周期 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1.5-10h (Cui et al. 2014 ).</a:t>
            </a:r>
            <a:endParaRPr kumimoji="1" lang="zh-CN" altLang="en-US" dirty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64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11</a:t>
            </a:fld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055" y="146917"/>
            <a:ext cx="4630034" cy="42027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763" y="4349682"/>
            <a:ext cx="4751326" cy="2351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987" y="342865"/>
            <a:ext cx="2922263" cy="54955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342866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➣加热率：</a:t>
            </a:r>
            <a:endParaRPr lang="zh-CN" altLang="en-US" sz="2000" dirty="0">
              <a:latin typeface="STSong" charset="-122"/>
              <a:ea typeface="STSong" charset="-122"/>
              <a:cs typeface="STSong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41" y="899023"/>
            <a:ext cx="1492859" cy="32137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17421" y="836330"/>
            <a:ext cx="146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为感热通量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;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370" y="804113"/>
            <a:ext cx="1694901" cy="43376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35155" y="816233"/>
            <a:ext cx="25717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为粘滞耗</a:t>
            </a:r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散导致的能流</a:t>
            </a:r>
            <a:r>
              <a:rPr kumimoji="1" lang="zh-CN" altLang="en-US" sz="1600" dirty="0">
                <a:latin typeface="STSong" charset="-122"/>
                <a:ea typeface="STSong" charset="-122"/>
                <a:cs typeface="STSong" charset="-122"/>
              </a:rPr>
              <a:t>；</a:t>
            </a:r>
            <a:endParaRPr kumimoji="1" lang="en-US" altLang="zh-CN" sz="1600" dirty="0">
              <a:latin typeface="STSong" charset="-122"/>
              <a:ea typeface="STSong" charset="-122"/>
              <a:cs typeface="STSong" charset="-122"/>
            </a:endParaRPr>
          </a:p>
          <a:p>
            <a:endParaRPr kumimoji="1" lang="en-US" altLang="zh-CN" sz="1600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641" y="1330931"/>
            <a:ext cx="1817526" cy="46736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989186" y="1357649"/>
            <a:ext cx="295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为波导压力梯度做的功；</a:t>
            </a:r>
            <a:endParaRPr kumimoji="1" lang="en-US" altLang="zh-CN" dirty="0" smtClean="0">
              <a:latin typeface="STSong" charset="-122"/>
              <a:ea typeface="STSong" charset="-122"/>
              <a:cs typeface="STSong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641" y="1908823"/>
            <a:ext cx="1510792" cy="39940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831543" y="1878968"/>
            <a:ext cx="249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为波导欧拉转移做的功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21640" y="2623201"/>
                <a:ext cx="670779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 smtClean="0"/>
                  <a:t>➣</a:t>
                </a:r>
                <a:r>
                  <a:rPr lang="en-US" altLang="zh-CN" dirty="0" smtClean="0"/>
                  <a:t> 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Muller-</a:t>
                </a:r>
                <a:r>
                  <a:rPr kumimoji="1" lang="en-US" altLang="zh-CN" dirty="0" err="1">
                    <a:latin typeface="STSong" charset="-122"/>
                    <a:ea typeface="STSong" charset="-122"/>
                    <a:cs typeface="STSong" charset="-122"/>
                  </a:rPr>
                  <a:t>Wodarg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 et al.2006</a:t>
                </a:r>
                <a:r>
                  <a:rPr kumimoji="1" lang="zh-CN" altLang="en-US" dirty="0">
                    <a:latin typeface="STSong" charset="-122"/>
                    <a:ea typeface="STSong" charset="-122"/>
                    <a:cs typeface="STSong" charset="-122"/>
                  </a:rPr>
                  <a:t> 粗略估计波的最大能流为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1.2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STSong" charset="-122"/>
                        <a:cs typeface="STSong" charset="-122"/>
                      </a:rPr>
                      <m:t>×</m:t>
                    </m:r>
                  </m:oMath>
                </a14:m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10</a:t>
                </a:r>
                <a:r>
                  <a:rPr kumimoji="1" lang="en-US" altLang="zh-CN" baseline="30000" dirty="0">
                    <a:latin typeface="STSong" charset="-122"/>
                    <a:ea typeface="STSong" charset="-122"/>
                    <a:cs typeface="STSong" charset="-122"/>
                  </a:rPr>
                  <a:t>9 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 eV cm</a:t>
                </a:r>
                <a:r>
                  <a:rPr kumimoji="1" lang="en-US" altLang="zh-CN" baseline="30000" dirty="0">
                    <a:latin typeface="STSong" charset="-122"/>
                    <a:ea typeface="STSong" charset="-122"/>
                    <a:cs typeface="STSong" charset="-122"/>
                  </a:rPr>
                  <a:t>-2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 s</a:t>
                </a:r>
                <a:r>
                  <a:rPr kumimoji="1" lang="en-US" altLang="zh-CN" baseline="30000" dirty="0">
                    <a:latin typeface="STSong" charset="-122"/>
                    <a:ea typeface="STSong" charset="-122"/>
                    <a:cs typeface="STSong" charset="-122"/>
                  </a:rPr>
                  <a:t>-1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 ;</a:t>
                </a: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40" y="2623201"/>
                <a:ext cx="6707797" cy="646331"/>
              </a:xfrm>
              <a:prstGeom prst="rect">
                <a:avLst/>
              </a:prstGeom>
              <a:blipFill rotWithShape="0">
                <a:blip r:embed="rId9"/>
                <a:stretch>
                  <a:fillRect l="-727" t="-754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185443" y="3553726"/>
            <a:ext cx="662969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➣ 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Snowden &amp; </a:t>
            </a:r>
            <a:r>
              <a:rPr kumimoji="1" lang="en-US" altLang="zh-CN" dirty="0" err="1">
                <a:latin typeface="STSong" charset="-122"/>
                <a:ea typeface="STSong" charset="-122"/>
                <a:cs typeface="STSong" charset="-122"/>
              </a:rPr>
              <a:t>Yelle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 et al. 2014 </a:t>
            </a:r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粗略估计了波的最大加热率为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30 eV cm</a:t>
            </a:r>
            <a:r>
              <a:rPr kumimoji="1" lang="en-US" altLang="zh-CN" baseline="30000" dirty="0">
                <a:latin typeface="STSong" charset="-122"/>
                <a:ea typeface="STSong" charset="-122"/>
                <a:cs typeface="STSong" charset="-122"/>
              </a:rPr>
              <a:t>-3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 s</a:t>
            </a:r>
            <a:r>
              <a:rPr kumimoji="1" lang="en-US" altLang="zh-CN" baseline="30000" dirty="0">
                <a:latin typeface="STSong" charset="-122"/>
                <a:ea typeface="STSong" charset="-122"/>
                <a:cs typeface="STSong" charset="-122"/>
              </a:rPr>
              <a:t>-1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 ,</a:t>
            </a:r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最大的制冷率为 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9 eV cm</a:t>
            </a:r>
            <a:r>
              <a:rPr kumimoji="1" lang="en-US" altLang="zh-CN" baseline="30000" dirty="0">
                <a:latin typeface="STSong" charset="-122"/>
                <a:ea typeface="STSong" charset="-122"/>
                <a:cs typeface="STSong" charset="-122"/>
              </a:rPr>
              <a:t>-3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s</a:t>
            </a:r>
            <a:r>
              <a:rPr kumimoji="1" lang="en-US" altLang="zh-CN" baseline="30000" dirty="0" smtClean="0">
                <a:latin typeface="STSong" charset="-122"/>
                <a:ea typeface="STSong" charset="-122"/>
                <a:cs typeface="STSong" charset="-122"/>
              </a:rPr>
              <a:t>-1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;</a:t>
            </a:r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且太阳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EUV</a:t>
            </a:r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辐射在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1100km</a:t>
            </a:r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高度的加热率为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65 eV cm</a:t>
            </a:r>
            <a:r>
              <a:rPr kumimoji="1" lang="en-US" altLang="zh-CN" baseline="30000" dirty="0">
                <a:latin typeface="STSong" charset="-122"/>
                <a:ea typeface="STSong" charset="-122"/>
                <a:cs typeface="STSong" charset="-122"/>
              </a:rPr>
              <a:t>-3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s</a:t>
            </a:r>
            <a:r>
              <a:rPr kumimoji="1" lang="en-US" altLang="zh-CN" baseline="30000" dirty="0" smtClean="0">
                <a:latin typeface="STSong" charset="-122"/>
                <a:ea typeface="STSong" charset="-122"/>
                <a:cs typeface="STSong" charset="-122"/>
              </a:rPr>
              <a:t>-1</a:t>
            </a:r>
            <a:r>
              <a:rPr kumimoji="1" lang="zh-CN" altLang="en-US" baseline="30000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.</a:t>
            </a:r>
            <a:endParaRPr kumimoji="1" lang="en-US" altLang="zh-CN" baseline="30000" dirty="0">
              <a:latin typeface="STSong" charset="-122"/>
              <a:ea typeface="STSong" charset="-122"/>
              <a:cs typeface="STSong" charset="-122"/>
            </a:endParaRPr>
          </a:p>
          <a:p>
            <a:endParaRPr kumimoji="1" lang="en-US" altLang="zh-CN" dirty="0">
              <a:latin typeface="STSong" charset="-122"/>
              <a:ea typeface="STSong" charset="-122"/>
              <a:cs typeface="STSong" charset="-122"/>
            </a:endParaRPr>
          </a:p>
          <a:p>
            <a:r>
              <a:rPr kumimoji="1" lang="en-US" altLang="zh-CN" sz="1600" baseline="30000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1600" dirty="0" smtClean="0">
                <a:latin typeface="STSong" charset="-122"/>
                <a:ea typeface="STSong" charset="-122"/>
                <a:cs typeface="STSong" charset="-122"/>
              </a:rPr>
              <a:t>     </a:t>
            </a:r>
            <a:endParaRPr kumimoji="1" lang="zh-CN" altLang="en-US" sz="1600" dirty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432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07953" y="160488"/>
            <a:ext cx="4158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➣ 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探讨波的加热率导致的温度变化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:</a:t>
            </a:r>
            <a:endParaRPr kumimoji="1" lang="zh-CN" altLang="en-US" sz="20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7953" y="706221"/>
            <a:ext cx="2281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➣ 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能量平衡方程</a:t>
            </a:r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：</a:t>
            </a:r>
            <a:endParaRPr kumimoji="1" lang="zh-CN" altLang="en-US" dirty="0">
              <a:latin typeface="STSong" charset="-122"/>
              <a:ea typeface="STSong" charset="-122"/>
              <a:cs typeface="STSong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30" y="589787"/>
            <a:ext cx="1821044" cy="70040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82410" y="70622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其中</a:t>
            </a:r>
            <a:endParaRPr kumimoji="1" lang="zh-CN" altLang="en-US" sz="2000" dirty="0">
              <a:latin typeface="STSong" charset="-122"/>
              <a:ea typeface="STSong" charset="-122"/>
              <a:cs typeface="STSong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573" y="732819"/>
            <a:ext cx="3608738" cy="41433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7953" y="1222765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➣ 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重力波导致的温度变化为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20K</a:t>
            </a:r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；</a:t>
            </a:r>
            <a:endParaRPr kumimoji="1" lang="zh-CN" altLang="en-US" dirty="0">
              <a:latin typeface="STSong" charset="-122"/>
              <a:ea typeface="STSong" charset="-122"/>
              <a:cs typeface="STSong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89" y="1622875"/>
            <a:ext cx="9139637" cy="404568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32161" y="5745500"/>
            <a:ext cx="10397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/>
              <a:t>➣ 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重力波导致的温度变化大于之前研究的驱制</a:t>
            </a:r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；但仍小于实际观测到的</a:t>
            </a:r>
            <a:r>
              <a:rPr kumimoji="1" lang="en-US" altLang="zh-CN" sz="2000" dirty="0">
                <a:latin typeface="STSong" charset="-122"/>
                <a:ea typeface="STSong" charset="-122"/>
                <a:cs typeface="STSong" charset="-122"/>
              </a:rPr>
              <a:t>60K</a:t>
            </a:r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的温度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变化；</a:t>
            </a:r>
            <a:endParaRPr kumimoji="1" lang="en-US" altLang="zh-CN" sz="2000" dirty="0" smtClean="0">
              <a:latin typeface="STSong" charset="-122"/>
              <a:ea typeface="STSong" charset="-122"/>
              <a:cs typeface="STSong" charset="-122"/>
            </a:endParaRPr>
          </a:p>
          <a:p>
            <a:r>
              <a:rPr kumimoji="1" lang="zh-CN" altLang="en-US" sz="2000" dirty="0" smtClean="0"/>
              <a:t>➣</a:t>
            </a:r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未来</a:t>
            </a:r>
            <a:r>
              <a:rPr lang="zh-CN" altLang="en-US" sz="2000" dirty="0">
                <a:latin typeface="STSong" charset="-122"/>
                <a:ea typeface="STSong" charset="-122"/>
                <a:cs typeface="STSong" charset="-122"/>
              </a:rPr>
              <a:t>展望在于需要考虑其他重要的波的过程</a:t>
            </a:r>
            <a:r>
              <a:rPr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现象：</a:t>
            </a:r>
            <a:r>
              <a:rPr lang="zh-CN" altLang="en-US" sz="2000" dirty="0">
                <a:latin typeface="STSong" charset="-122"/>
                <a:ea typeface="STSong" charset="-122"/>
                <a:cs typeface="STSong" charset="-122"/>
              </a:rPr>
              <a:t>波</a:t>
            </a:r>
            <a:r>
              <a:rPr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破与复合波</a:t>
            </a:r>
            <a:r>
              <a:rPr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.</a:t>
            </a:r>
            <a:endParaRPr kumimoji="1" lang="zh-CN" altLang="en-US" sz="2000" dirty="0">
              <a:latin typeface="STSong" charset="-122"/>
              <a:ea typeface="STSong" charset="-122"/>
              <a:cs typeface="STSong" charset="-122"/>
            </a:endParaRPr>
          </a:p>
        </p:txBody>
      </p:sp>
      <p:cxnSp>
        <p:nvCxnSpPr>
          <p:cNvPr id="11" name="直线连接符 10"/>
          <p:cNvCxnSpPr/>
          <p:nvPr/>
        </p:nvCxnSpPr>
        <p:spPr>
          <a:xfrm flipH="1">
            <a:off x="6865674" y="1632352"/>
            <a:ext cx="9832" cy="181659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H="1">
            <a:off x="8808788" y="1660930"/>
            <a:ext cx="9832" cy="181659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395942" y="1438209"/>
            <a:ext cx="71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~20K</a:t>
            </a:r>
            <a:endParaRPr kumimoji="1" lang="zh-CN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157663" y="232886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smtClean="0">
                <a:latin typeface="STSong" charset="-122"/>
                <a:ea typeface="STSong" charset="-122"/>
                <a:cs typeface="STSong" charset="-122"/>
              </a:rPr>
              <a:t>谢    谢</a:t>
            </a:r>
            <a:r>
              <a:rPr kumimoji="1" lang="zh-CN" altLang="en-US" sz="6600" dirty="0" smtClean="0">
                <a:latin typeface="STSong" charset="-122"/>
                <a:ea typeface="STSong" charset="-122"/>
                <a:cs typeface="STSong" charset="-122"/>
              </a:rPr>
              <a:t>！</a:t>
            </a:r>
            <a:endParaRPr kumimoji="1" lang="zh-CN" altLang="en-US" sz="6600" dirty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026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4412" y="214311"/>
            <a:ext cx="3014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dirty="0" smtClean="0">
                <a:latin typeface="STSong" charset="-122"/>
                <a:ea typeface="STSong" charset="-122"/>
                <a:cs typeface="STSong" charset="-122"/>
              </a:rPr>
              <a:t>大纲</a:t>
            </a:r>
            <a:endParaRPr kumimoji="1" lang="zh-CN" altLang="en-US" sz="54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14412" y="1600200"/>
            <a:ext cx="639149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 smtClean="0">
                <a:latin typeface="STSong" charset="-122"/>
                <a:ea typeface="STSong" charset="-122"/>
                <a:cs typeface="STSong" charset="-122"/>
              </a:rPr>
              <a:t>➣研究背景简介</a:t>
            </a:r>
            <a:endParaRPr kumimoji="1" lang="en-US" altLang="zh-CN" sz="4400" dirty="0" smtClean="0">
              <a:latin typeface="STSong" charset="-122"/>
              <a:ea typeface="STSong" charset="-122"/>
              <a:cs typeface="STSong" charset="-122"/>
            </a:endParaRPr>
          </a:p>
          <a:p>
            <a:endParaRPr kumimoji="1" lang="en-US" altLang="zh-CN" sz="4400" dirty="0" smtClean="0">
              <a:latin typeface="STSong" charset="-122"/>
              <a:ea typeface="STSong" charset="-122"/>
              <a:cs typeface="STSong" charset="-122"/>
            </a:endParaRPr>
          </a:p>
          <a:p>
            <a:r>
              <a:rPr kumimoji="1" lang="zh-CN" altLang="en-US" sz="4400" dirty="0" smtClean="0">
                <a:latin typeface="STSong" charset="-122"/>
                <a:ea typeface="STSong" charset="-122"/>
                <a:cs typeface="STSong" charset="-122"/>
              </a:rPr>
              <a:t>➣线性重力波模型</a:t>
            </a:r>
            <a:endParaRPr kumimoji="1" lang="en-US" altLang="zh-CN" sz="4400" dirty="0" smtClean="0">
              <a:latin typeface="STSong" charset="-122"/>
              <a:ea typeface="STSong" charset="-122"/>
              <a:cs typeface="STSong" charset="-122"/>
            </a:endParaRPr>
          </a:p>
          <a:p>
            <a:endParaRPr kumimoji="1" lang="en-US" altLang="zh-CN" sz="4400" dirty="0" smtClean="0">
              <a:latin typeface="STSong" charset="-122"/>
              <a:ea typeface="STSong" charset="-122"/>
              <a:cs typeface="STSong" charset="-122"/>
            </a:endParaRPr>
          </a:p>
          <a:p>
            <a:r>
              <a:rPr kumimoji="1" lang="zh-CN" altLang="en-US" sz="4400" dirty="0" smtClean="0">
                <a:latin typeface="STSong" charset="-122"/>
                <a:ea typeface="STSong" charset="-122"/>
                <a:cs typeface="STSong" charset="-122"/>
              </a:rPr>
              <a:t>➣在高层大气的波动耗散</a:t>
            </a:r>
            <a:endParaRPr kumimoji="1" lang="zh-CN" altLang="en-US" sz="4400" dirty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58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3</a:t>
            </a:fld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2" y="1409153"/>
            <a:ext cx="6607944" cy="54488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063" y="2268575"/>
            <a:ext cx="4261055" cy="4270337"/>
          </a:xfrm>
          <a:prstGeom prst="rect">
            <a:avLst/>
          </a:prstGeom>
        </p:spPr>
      </p:pic>
      <p:cxnSp>
        <p:nvCxnSpPr>
          <p:cNvPr id="5" name="直线箭头连接符 4"/>
          <p:cNvCxnSpPr/>
          <p:nvPr/>
        </p:nvCxnSpPr>
        <p:spPr>
          <a:xfrm>
            <a:off x="3357566" y="3100388"/>
            <a:ext cx="4100513" cy="642937"/>
          </a:xfrm>
          <a:prstGeom prst="straightConnector1">
            <a:avLst/>
          </a:prstGeom>
          <a:ln w="476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28624" y="528637"/>
            <a:ext cx="4786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</a:rPr>
              <a:t>土星系统与土卫六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87037" y="936581"/>
            <a:ext cx="5657288" cy="138499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土星最大的卫星，有着浓厚的大气，大气主要成分为</a:t>
            </a:r>
            <a:r>
              <a:rPr lang="en-US" altLang="zh-CN" sz="2800" dirty="0" smtClean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altLang="zh-CN" sz="2800" baseline="-25000" dirty="0" smtClean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zh-CN" sz="2800" dirty="0" smtClean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, CH</a:t>
            </a:r>
            <a:r>
              <a:rPr lang="en-US" altLang="zh-CN" sz="2800" baseline="-25000" dirty="0" smtClean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en-US" altLang="zh-CN" sz="2800" dirty="0" smtClean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, H</a:t>
            </a:r>
            <a:r>
              <a:rPr lang="en-US" altLang="zh-CN" sz="2800" baseline="-25000" dirty="0" smtClean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zh-CN" altLang="en-US" sz="2800" baseline="-25000" dirty="0" smtClean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zh-CN" altLang="en-US" sz="2800" dirty="0" smtClean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以及碳氮化合物</a:t>
            </a:r>
            <a:r>
              <a:rPr lang="en-US" altLang="zh-CN" sz="2800" dirty="0" smtClean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. </a:t>
            </a:r>
            <a:endParaRPr kumimoji="1" lang="zh-CN" altLang="en-US" sz="2800" dirty="0">
              <a:solidFill>
                <a:srgbClr val="FFC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6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29" y="996951"/>
            <a:ext cx="4954397" cy="57245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5" y="2670081"/>
            <a:ext cx="6276975" cy="41879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014" y="-9815"/>
            <a:ext cx="2928942" cy="26576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7350" y="106505"/>
            <a:ext cx="5817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</a:rPr>
              <a:t>卡西尼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-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惠更斯号探测器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50388" y="1333313"/>
            <a:ext cx="3703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</a:rPr>
              <a:t>2005</a:t>
            </a:r>
            <a:r>
              <a:rPr kumimoji="1" lang="zh-CN" altLang="en-US" sz="2000" dirty="0" smtClean="0">
                <a:solidFill>
                  <a:schemeClr val="bg1"/>
                </a:solidFill>
              </a:rPr>
              <a:t>年</a:t>
            </a:r>
            <a:r>
              <a:rPr kumimoji="1" lang="en-US" altLang="zh-CN" sz="2000" dirty="0" smtClean="0">
                <a:solidFill>
                  <a:schemeClr val="bg1"/>
                </a:solidFill>
              </a:rPr>
              <a:t>1</a:t>
            </a:r>
            <a:r>
              <a:rPr kumimoji="1" lang="zh-CN" altLang="en-US" sz="2000" dirty="0" smtClean="0">
                <a:solidFill>
                  <a:schemeClr val="bg1"/>
                </a:solidFill>
              </a:rPr>
              <a:t>月，惠更斯号降落在土卫六表面上</a:t>
            </a:r>
            <a:r>
              <a:rPr kumimoji="1" lang="en-US" altLang="zh-CN" sz="2000" dirty="0" smtClean="0">
                <a:solidFill>
                  <a:schemeClr val="bg1"/>
                </a:solidFill>
              </a:rPr>
              <a:t>.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27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5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243012"/>
            <a:ext cx="7547832" cy="51133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7621"/>
            <a:ext cx="4629150" cy="552129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855128" y="355901"/>
            <a:ext cx="7038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/>
              <a:t>卡西尼：</a:t>
            </a:r>
            <a:r>
              <a:rPr kumimoji="1" lang="en-US" altLang="zh-CN" sz="4000" dirty="0"/>
              <a:t>&gt;</a:t>
            </a:r>
            <a:r>
              <a:rPr kumimoji="1" lang="en-US" altLang="zh-CN" sz="4000" dirty="0" smtClean="0"/>
              <a:t>1000km</a:t>
            </a:r>
          </a:p>
          <a:p>
            <a:r>
              <a:rPr kumimoji="1" lang="zh-CN" altLang="en-US" sz="4000" dirty="0" smtClean="0"/>
              <a:t>惠更斯：</a:t>
            </a:r>
            <a:r>
              <a:rPr kumimoji="1" lang="en-US" altLang="zh-CN" sz="4000" dirty="0" smtClean="0"/>
              <a:t>0-1000km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9147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6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7" y="753567"/>
            <a:ext cx="10886963" cy="44575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44632" y="1049824"/>
            <a:ext cx="446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Snowden, D., 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Yelle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R.V.,et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 al. 2013c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1366123" y="2195027"/>
            <a:ext cx="9706691" cy="5248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V="1">
            <a:off x="1366123" y="4071938"/>
            <a:ext cx="9706691" cy="4443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395662" y="292557"/>
            <a:ext cx="65865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latin typeface="STSong" charset="-122"/>
                <a:ea typeface="STSong" charset="-122"/>
                <a:cs typeface="STSong" charset="-122"/>
              </a:rPr>
              <a:t>土卫六高层大气温度变化范围高达约</a:t>
            </a:r>
            <a:r>
              <a:rPr kumimoji="1" lang="en-US" altLang="zh-CN" sz="2400" b="1" dirty="0" smtClean="0">
                <a:latin typeface="STSong" charset="-122"/>
                <a:ea typeface="STSong" charset="-122"/>
                <a:cs typeface="STSong" charset="-122"/>
              </a:rPr>
              <a:t>60K.</a:t>
            </a:r>
            <a:endParaRPr kumimoji="1" lang="zh-CN" altLang="en-US" sz="2400" b="1" dirty="0" smtClean="0">
              <a:latin typeface="STSong" charset="-122"/>
              <a:ea typeface="STSong" charset="-122"/>
              <a:cs typeface="STSong" charset="-122"/>
            </a:endParaRPr>
          </a:p>
          <a:p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002561" y="5322083"/>
            <a:ext cx="9815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➣</a:t>
            </a:r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为了解释该现象，理论分析表明其驱动机制可能有：</a:t>
            </a:r>
            <a:endParaRPr kumimoji="1" lang="en-US" altLang="zh-CN" dirty="0" smtClean="0">
              <a:latin typeface="STSong" charset="-122"/>
              <a:ea typeface="STSong" charset="-122"/>
              <a:cs typeface="STSong" charset="-122"/>
            </a:endParaRPr>
          </a:p>
          <a:p>
            <a:endParaRPr kumimoji="1" lang="en-US" altLang="zh-CN" dirty="0" smtClean="0">
              <a:latin typeface="STSong" charset="-122"/>
              <a:ea typeface="STSong" charset="-122"/>
              <a:cs typeface="STSong" charset="-122"/>
            </a:endParaRPr>
          </a:p>
          <a:p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      太阳辐射加热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(de La </a:t>
            </a:r>
            <a:r>
              <a:rPr kumimoji="1" lang="en-US" altLang="zh-CN" dirty="0" err="1" smtClean="0">
                <a:latin typeface="STSong" charset="-122"/>
                <a:ea typeface="STSong" charset="-122"/>
                <a:cs typeface="STSong" charset="-122"/>
              </a:rPr>
              <a:t>Haye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 2007)</a:t>
            </a:r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，土星磁层带电粒子体沉降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(~7K)</a:t>
            </a:r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、焦耳加热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(Snowden and </a:t>
            </a:r>
            <a:r>
              <a:rPr kumimoji="1" lang="en-US" altLang="zh-CN" dirty="0" err="1" smtClean="0">
                <a:latin typeface="STSong" charset="-122"/>
                <a:ea typeface="STSong" charset="-122"/>
                <a:cs typeface="STSong" charset="-122"/>
              </a:rPr>
              <a:t>Yelle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 2014) </a:t>
            </a:r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，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HCN</a:t>
            </a:r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旋转线导致的辐射热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(Cui, 2016)</a:t>
            </a:r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，</a:t>
            </a:r>
            <a:r>
              <a:rPr kumimoji="1" lang="zh-CN" altLang="en-US" b="1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重力波耗散效应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;</a:t>
            </a:r>
            <a:endParaRPr kumimoji="1" lang="en-US" altLang="zh-CN" dirty="0" smtClean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836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3166" y="285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/>
              <a:t>波动现象</a:t>
            </a:r>
            <a:endParaRPr kumimoji="1"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56" y="1273617"/>
            <a:ext cx="4598418" cy="31860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089" y="1153771"/>
            <a:ext cx="3942705" cy="17048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46" y="2814638"/>
            <a:ext cx="4044349" cy="173255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71027" y="4504669"/>
            <a:ext cx="294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Fulchignoni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 et al. 2005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33314" y="4547192"/>
            <a:ext cx="323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Muller-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Wodarg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 et al.2006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84024" y="687976"/>
            <a:ext cx="3844683" cy="5847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/>
              <a:t>HASI</a:t>
            </a:r>
            <a:r>
              <a:rPr kumimoji="1" lang="zh-CN" altLang="en-US" sz="1600" dirty="0" smtClean="0"/>
              <a:t>探测到的数据显示土卫六高层大气有波动现象</a:t>
            </a:r>
            <a:endParaRPr kumimoji="1" lang="zh-CN" altLang="en-US" sz="1600" dirty="0"/>
          </a:p>
        </p:txBody>
      </p:sp>
      <p:cxnSp>
        <p:nvCxnSpPr>
          <p:cNvPr id="10" name="直线箭头连接符 9"/>
          <p:cNvCxnSpPr/>
          <p:nvPr/>
        </p:nvCxnSpPr>
        <p:spPr>
          <a:xfrm flipH="1" flipV="1">
            <a:off x="2241914" y="1186386"/>
            <a:ext cx="71438" cy="1078492"/>
          </a:xfrm>
          <a:prstGeom prst="straightConnector1">
            <a:avLst/>
          </a:prstGeom>
          <a:ln w="25400">
            <a:solidFill>
              <a:srgbClr val="1019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381750" y="248475"/>
            <a:ext cx="4172114" cy="6053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STSong" charset="-122"/>
                <a:ea typeface="STSong" charset="-122"/>
                <a:cs typeface="STSong" charset="-122"/>
              </a:rPr>
              <a:t>INMS</a:t>
            </a:r>
            <a:r>
              <a:rPr kumimoji="1" lang="zh-CN" altLang="en-US" sz="1600" dirty="0" smtClean="0">
                <a:latin typeface="STSong" charset="-122"/>
                <a:ea typeface="STSong" charset="-122"/>
                <a:cs typeface="STSong" charset="-122"/>
              </a:rPr>
              <a:t>探测</a:t>
            </a:r>
            <a:r>
              <a:rPr kumimoji="1" lang="en-US" altLang="zh-CN" sz="1600" dirty="0" smtClean="0">
                <a:latin typeface="STSong" charset="-122"/>
                <a:ea typeface="STSong" charset="-122"/>
                <a:cs typeface="STSong" charset="-122"/>
              </a:rPr>
              <a:t>N</a:t>
            </a:r>
            <a:r>
              <a:rPr kumimoji="1" lang="en-US" altLang="zh-CN" sz="1600" baseline="-25000" dirty="0" smtClean="0">
                <a:latin typeface="STSong" charset="-122"/>
                <a:ea typeface="STSong" charset="-122"/>
                <a:cs typeface="STSong" charset="-122"/>
              </a:rPr>
              <a:t>2</a:t>
            </a:r>
            <a:r>
              <a:rPr kumimoji="1" lang="en-US" altLang="zh-CN" sz="1600" dirty="0" smtClean="0">
                <a:latin typeface="STSong" charset="-122"/>
                <a:ea typeface="STSong" charset="-122"/>
                <a:cs typeface="STSong" charset="-122"/>
              </a:rPr>
              <a:t>,CH</a:t>
            </a:r>
            <a:r>
              <a:rPr kumimoji="1" lang="en-US" altLang="zh-CN" sz="1600" baseline="-25000" dirty="0" smtClean="0">
                <a:latin typeface="STSong" charset="-122"/>
                <a:ea typeface="STSong" charset="-122"/>
                <a:cs typeface="STSong" charset="-122"/>
              </a:rPr>
              <a:t>4</a:t>
            </a:r>
            <a:r>
              <a:rPr kumimoji="1" lang="en-US" altLang="zh-CN" sz="1600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zh-CN" altLang="en-US" sz="1600" dirty="0" smtClean="0">
                <a:latin typeface="STSong" charset="-122"/>
                <a:ea typeface="STSong" charset="-122"/>
                <a:cs typeface="STSong" charset="-122"/>
              </a:rPr>
              <a:t>成分的数据显示土卫六高层大气有</a:t>
            </a:r>
            <a:r>
              <a:rPr kumimoji="1" lang="en-US" altLang="zh-CN" sz="1600" dirty="0" smtClean="0">
                <a:latin typeface="STSong" charset="-122"/>
                <a:ea typeface="STSong" charset="-122"/>
                <a:cs typeface="STSong" charset="-122"/>
              </a:rPr>
              <a:t>10%</a:t>
            </a:r>
            <a:r>
              <a:rPr kumimoji="1" lang="zh-CN" altLang="en-US" sz="1600" dirty="0" smtClean="0">
                <a:latin typeface="STSong" charset="-122"/>
                <a:ea typeface="STSong" charset="-122"/>
                <a:cs typeface="STSong" charset="-122"/>
              </a:rPr>
              <a:t>的波扰</a:t>
            </a:r>
            <a:endParaRPr kumimoji="1" lang="en-US" altLang="zh-CN" sz="1600" dirty="0">
              <a:latin typeface="STSong" charset="-122"/>
              <a:ea typeface="STSong" charset="-122"/>
              <a:cs typeface="STSong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471488" y="5220194"/>
                <a:ext cx="1106275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 smtClean="0"/>
                  <a:t>➣ 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Muller-</a:t>
                </a:r>
                <a:r>
                  <a:rPr kumimoji="1" lang="en-US" altLang="zh-CN" dirty="0" err="1">
                    <a:latin typeface="STSong" charset="-122"/>
                    <a:ea typeface="STSong" charset="-122"/>
                    <a:cs typeface="STSong" charset="-122"/>
                  </a:rPr>
                  <a:t>Wodarg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 et </a:t>
                </a:r>
                <a:r>
                  <a:rPr kumimoji="1" lang="en-US" altLang="zh-CN" dirty="0" smtClean="0">
                    <a:latin typeface="STSong" charset="-122"/>
                    <a:ea typeface="STSong" charset="-122"/>
                    <a:cs typeface="STSong" charset="-122"/>
                  </a:rPr>
                  <a:t>al.2006</a:t>
                </a:r>
                <a:r>
                  <a:rPr kumimoji="1" lang="zh-CN" altLang="en-US" dirty="0" smtClean="0">
                    <a:latin typeface="STSong" charset="-122"/>
                    <a:ea typeface="STSong" charset="-122"/>
                    <a:cs typeface="STSong" charset="-122"/>
                  </a:rPr>
                  <a:t> 粗略估计波的最大能流为</a:t>
                </a:r>
                <a:r>
                  <a:rPr kumimoji="1" lang="en-US" altLang="zh-CN" dirty="0" smtClean="0">
                    <a:latin typeface="STSong" charset="-122"/>
                    <a:ea typeface="STSong" charset="-122"/>
                    <a:cs typeface="STSong" charset="-122"/>
                  </a:rPr>
                  <a:t>1.2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STSong" charset="-122"/>
                        <a:cs typeface="STSong" charset="-122"/>
                      </a:rPr>
                      <m:t>×</m:t>
                    </m:r>
                  </m:oMath>
                </a14:m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10</a:t>
                </a:r>
                <a:r>
                  <a:rPr kumimoji="1" lang="en-US" altLang="zh-CN" baseline="30000" dirty="0">
                    <a:latin typeface="STSong" charset="-122"/>
                    <a:ea typeface="STSong" charset="-122"/>
                    <a:cs typeface="STSong" charset="-122"/>
                  </a:rPr>
                  <a:t>9 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 eV cm</a:t>
                </a:r>
                <a:r>
                  <a:rPr kumimoji="1" lang="en-US" altLang="zh-CN" baseline="30000" dirty="0">
                    <a:latin typeface="STSong" charset="-122"/>
                    <a:ea typeface="STSong" charset="-122"/>
                    <a:cs typeface="STSong" charset="-122"/>
                  </a:rPr>
                  <a:t>-2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 </a:t>
                </a:r>
                <a:r>
                  <a:rPr kumimoji="1" lang="en-US" altLang="zh-CN" dirty="0" smtClean="0">
                    <a:latin typeface="STSong" charset="-122"/>
                    <a:ea typeface="STSong" charset="-122"/>
                    <a:cs typeface="STSong" charset="-122"/>
                  </a:rPr>
                  <a:t>s</a:t>
                </a:r>
                <a:r>
                  <a:rPr kumimoji="1" lang="en-US" altLang="zh-CN" baseline="30000" dirty="0" smtClean="0">
                    <a:latin typeface="STSong" charset="-122"/>
                    <a:ea typeface="STSong" charset="-122"/>
                    <a:cs typeface="STSong" charset="-122"/>
                  </a:rPr>
                  <a:t>-1</a:t>
                </a:r>
                <a:r>
                  <a:rPr kumimoji="1" lang="en-US" altLang="zh-CN" dirty="0" smtClean="0">
                    <a:latin typeface="STSong" charset="-122"/>
                    <a:ea typeface="STSong" charset="-122"/>
                    <a:cs typeface="STSong" charset="-122"/>
                  </a:rPr>
                  <a:t> ;</a:t>
                </a:r>
              </a:p>
              <a:p>
                <a:r>
                  <a:rPr kumimoji="1" lang="zh-CN" altLang="en-US" dirty="0" smtClean="0">
                    <a:latin typeface="STSong" charset="-122"/>
                    <a:ea typeface="STSong" charset="-122"/>
                    <a:cs typeface="STSong" charset="-122"/>
                  </a:rPr>
                  <a:t>➣ 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Cui et al. 2013 </a:t>
                </a:r>
                <a:r>
                  <a:rPr kumimoji="1" lang="zh-CN" altLang="en-US" dirty="0" smtClean="0">
                    <a:latin typeface="STSong" charset="-122"/>
                    <a:ea typeface="STSong" charset="-122"/>
                    <a:cs typeface="STSong" charset="-122"/>
                  </a:rPr>
                  <a:t>分析发现其为垂直向上传播的重力波</a:t>
                </a:r>
                <a:r>
                  <a:rPr kumimoji="1" lang="en-US" altLang="zh-CN" dirty="0" smtClean="0">
                    <a:latin typeface="STSong" charset="-122"/>
                    <a:ea typeface="STSong" charset="-122"/>
                    <a:cs typeface="STSong" charset="-122"/>
                  </a:rPr>
                  <a:t>;</a:t>
                </a:r>
              </a:p>
              <a:p>
                <a:r>
                  <a:rPr kumimoji="1" lang="zh-CN" altLang="en-US" dirty="0">
                    <a:latin typeface="STSong" charset="-122"/>
                    <a:ea typeface="STSong" charset="-122"/>
                    <a:cs typeface="STSong" charset="-122"/>
                  </a:rPr>
                  <a:t>➣ </a:t>
                </a:r>
                <a:r>
                  <a:rPr kumimoji="1" lang="en-US" altLang="zh-CN" dirty="0" smtClean="0">
                    <a:latin typeface="STSong" charset="-122"/>
                    <a:ea typeface="STSong" charset="-122"/>
                    <a:cs typeface="STSong" charset="-122"/>
                  </a:rPr>
                  <a:t>Snowden 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&amp; </a:t>
                </a:r>
                <a:r>
                  <a:rPr kumimoji="1" lang="en-US" altLang="zh-CN" dirty="0" err="1">
                    <a:latin typeface="STSong" charset="-122"/>
                    <a:ea typeface="STSong" charset="-122"/>
                    <a:cs typeface="STSong" charset="-122"/>
                  </a:rPr>
                  <a:t>Yelle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 et al. </a:t>
                </a:r>
                <a:r>
                  <a:rPr kumimoji="1" lang="en-US" altLang="zh-CN" dirty="0" smtClean="0">
                    <a:latin typeface="STSong" charset="-122"/>
                    <a:ea typeface="STSong" charset="-122"/>
                    <a:cs typeface="STSong" charset="-122"/>
                  </a:rPr>
                  <a:t>2014 </a:t>
                </a:r>
                <a:r>
                  <a:rPr kumimoji="1" lang="zh-CN" altLang="en-US" dirty="0" smtClean="0">
                    <a:latin typeface="STSong" charset="-122"/>
                    <a:ea typeface="STSong" charset="-122"/>
                    <a:cs typeface="STSong" charset="-122"/>
                  </a:rPr>
                  <a:t>粗略估计了波的最大加热率为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30 eV cm</a:t>
                </a:r>
                <a:r>
                  <a:rPr kumimoji="1" lang="en-US" altLang="zh-CN" baseline="30000" dirty="0">
                    <a:latin typeface="STSong" charset="-122"/>
                    <a:ea typeface="STSong" charset="-122"/>
                    <a:cs typeface="STSong" charset="-122"/>
                  </a:rPr>
                  <a:t>-3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 s</a:t>
                </a:r>
                <a:r>
                  <a:rPr kumimoji="1" lang="en-US" altLang="zh-CN" baseline="30000" dirty="0">
                    <a:latin typeface="STSong" charset="-122"/>
                    <a:ea typeface="STSong" charset="-122"/>
                    <a:cs typeface="STSong" charset="-122"/>
                  </a:rPr>
                  <a:t>-1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 ,</a:t>
                </a:r>
                <a:r>
                  <a:rPr kumimoji="1" lang="zh-CN" altLang="en-US" dirty="0" smtClean="0">
                    <a:latin typeface="STSong" charset="-122"/>
                    <a:ea typeface="STSong" charset="-122"/>
                    <a:cs typeface="STSong" charset="-122"/>
                  </a:rPr>
                  <a:t>最大的制冷率为 </a:t>
                </a:r>
                <a:r>
                  <a:rPr kumimoji="1" lang="en-US" altLang="zh-CN" dirty="0" smtClean="0">
                    <a:latin typeface="STSong" charset="-122"/>
                    <a:ea typeface="STSong" charset="-122"/>
                    <a:cs typeface="STSong" charset="-122"/>
                  </a:rPr>
                  <a:t>9 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eV cm</a:t>
                </a:r>
                <a:r>
                  <a:rPr kumimoji="1" lang="en-US" altLang="zh-CN" baseline="30000" dirty="0">
                    <a:latin typeface="STSong" charset="-122"/>
                    <a:ea typeface="STSong" charset="-122"/>
                    <a:cs typeface="STSong" charset="-122"/>
                  </a:rPr>
                  <a:t>-3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 </a:t>
                </a:r>
                <a:r>
                  <a:rPr kumimoji="1" lang="en-US" altLang="zh-CN" dirty="0" smtClean="0">
                    <a:latin typeface="STSong" charset="-122"/>
                    <a:ea typeface="STSong" charset="-122"/>
                    <a:cs typeface="STSong" charset="-122"/>
                  </a:rPr>
                  <a:t>s</a:t>
                </a:r>
                <a:r>
                  <a:rPr kumimoji="1" lang="en-US" altLang="zh-CN" baseline="30000" dirty="0" smtClean="0">
                    <a:latin typeface="STSong" charset="-122"/>
                    <a:ea typeface="STSong" charset="-122"/>
                    <a:cs typeface="STSong" charset="-122"/>
                  </a:rPr>
                  <a:t>-1</a:t>
                </a:r>
                <a:r>
                  <a:rPr kumimoji="1" lang="zh-CN" altLang="en-US" dirty="0" smtClean="0">
                    <a:latin typeface="STSong" charset="-122"/>
                    <a:ea typeface="STSong" charset="-122"/>
                    <a:cs typeface="STSong" charset="-122"/>
                  </a:rPr>
                  <a:t>；</a:t>
                </a:r>
                <a:endParaRPr kumimoji="1" lang="en-US" altLang="zh-CN" dirty="0" smtClean="0">
                  <a:latin typeface="STSong" charset="-122"/>
                  <a:ea typeface="STSong" charset="-122"/>
                  <a:cs typeface="STSong" charset="-122"/>
                </a:endParaRPr>
              </a:p>
              <a:p>
                <a:r>
                  <a:rPr kumimoji="1" lang="zh-CN" altLang="en-US" dirty="0" smtClean="0">
                    <a:latin typeface="STSong" charset="-122"/>
                    <a:ea typeface="STSong" charset="-122"/>
                    <a:cs typeface="STSong" charset="-122"/>
                  </a:rPr>
                  <a:t>➣</a:t>
                </a:r>
                <a:r>
                  <a:rPr kumimoji="1" lang="en-US" altLang="zh-CN" dirty="0" smtClean="0">
                    <a:latin typeface="STSong" charset="-122"/>
                    <a:ea typeface="STSong" charset="-122"/>
                    <a:cs typeface="STSong" charset="-122"/>
                  </a:rPr>
                  <a:t> </a:t>
                </a:r>
                <a:r>
                  <a:rPr kumimoji="1" lang="zh-CN" altLang="en-US" dirty="0" smtClean="0">
                    <a:latin typeface="STSong" charset="-122"/>
                    <a:ea typeface="STSong" charset="-122"/>
                    <a:cs typeface="STSong" charset="-122"/>
                  </a:rPr>
                  <a:t>上述结果表明重力波对土卫六高层大气的影响不可忽略</a:t>
                </a:r>
                <a:r>
                  <a:rPr kumimoji="1" lang="en-US" altLang="zh-CN" dirty="0" smtClean="0">
                    <a:latin typeface="STSong" charset="-122"/>
                    <a:ea typeface="STSong" charset="-122"/>
                    <a:cs typeface="STSong" charset="-122"/>
                  </a:rPr>
                  <a:t>.</a:t>
                </a:r>
                <a:endParaRPr kumimoji="1" lang="en-US" altLang="zh-CN" dirty="0" smtClean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8" y="5220194"/>
                <a:ext cx="11062758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441" t="-4061" b="-55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52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42888" y="157162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/>
              <a:t>线性重力波模型</a:t>
            </a:r>
            <a:endParaRPr kumimoji="1" lang="zh-CN" altLang="en-US" sz="4000" dirty="0"/>
          </a:p>
        </p:txBody>
      </p:sp>
      <p:sp>
        <p:nvSpPr>
          <p:cNvPr id="4" name="文本框 3"/>
          <p:cNvSpPr txBox="1"/>
          <p:nvPr/>
        </p:nvSpPr>
        <p:spPr>
          <a:xfrm>
            <a:off x="242888" y="865048"/>
            <a:ext cx="1106275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模型假设条件：</a:t>
            </a:r>
            <a:endParaRPr kumimoji="1" lang="en-US" altLang="zh-CN" sz="2000" dirty="0" smtClean="0">
              <a:latin typeface="STSong" charset="-122"/>
              <a:ea typeface="STSong" charset="-122"/>
              <a:cs typeface="STSong" charset="-122"/>
            </a:endParaRPr>
          </a:p>
          <a:p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➣ 背景大气为平面的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(</a:t>
            </a:r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局部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)</a:t>
            </a:r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以及是流体静力学平衡的，忽略科里奥利效应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;</a:t>
            </a:r>
          </a:p>
          <a:p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➣ 忽略大气背景风；</a:t>
            </a:r>
            <a:endParaRPr kumimoji="1" lang="en-US" altLang="zh-CN" dirty="0">
              <a:latin typeface="STSong" charset="-122"/>
              <a:ea typeface="STSong" charset="-122"/>
              <a:cs typeface="STSong" charset="-122"/>
            </a:endParaRPr>
          </a:p>
          <a:p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➣ 采用非弹性近似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(</a:t>
            </a:r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排除声波</a:t>
            </a:r>
            <a:r>
              <a:rPr kumimoji="1" lang="en-US" altLang="zh-CN" dirty="0" smtClean="0">
                <a:latin typeface="STSong" charset="-122"/>
                <a:ea typeface="STSong" charset="-122"/>
                <a:cs typeface="STSong" charset="-122"/>
              </a:rPr>
              <a:t>).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38" y="2449089"/>
            <a:ext cx="4580000" cy="35543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0738" y="2130198"/>
            <a:ext cx="245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STSong" charset="-122"/>
                <a:ea typeface="STSong" charset="-122"/>
                <a:cs typeface="STSong" charset="-122"/>
              </a:rPr>
              <a:t>模型方程组：</a:t>
            </a:r>
            <a:endParaRPr kumimoji="1" lang="zh-CN" altLang="en-US" sz="2800" dirty="0">
              <a:latin typeface="STSong" charset="-122"/>
              <a:ea typeface="STSong" charset="-122"/>
              <a:cs typeface="STSong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800" y="2356014"/>
            <a:ext cx="4778272" cy="36112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202" y="1739342"/>
            <a:ext cx="1127036" cy="540611"/>
          </a:xfrm>
          <a:prstGeom prst="rect">
            <a:avLst/>
          </a:prstGeom>
        </p:spPr>
      </p:pic>
      <p:cxnSp>
        <p:nvCxnSpPr>
          <p:cNvPr id="10" name="直线箭头连接符 9"/>
          <p:cNvCxnSpPr/>
          <p:nvPr/>
        </p:nvCxnSpPr>
        <p:spPr>
          <a:xfrm flipV="1">
            <a:off x="3254811" y="2562492"/>
            <a:ext cx="5146239" cy="75346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 rot="21044592">
            <a:off x="4671519" y="2477544"/>
            <a:ext cx="1844296" cy="369332"/>
          </a:xfrm>
          <a:prstGeom prst="rect">
            <a:avLst/>
          </a:prstGeom>
          <a:noFill/>
          <a:ln w="158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质量连续性方程</a:t>
            </a:r>
            <a:endParaRPr kumimoji="1" lang="zh-CN" altLang="en-US" dirty="0">
              <a:solidFill>
                <a:srgbClr val="00B05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4" name="直线箭头连接符 13"/>
          <p:cNvCxnSpPr/>
          <p:nvPr/>
        </p:nvCxnSpPr>
        <p:spPr>
          <a:xfrm flipV="1">
            <a:off x="5326377" y="3840185"/>
            <a:ext cx="1847511" cy="140266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左大括号 14"/>
          <p:cNvSpPr/>
          <p:nvPr/>
        </p:nvSpPr>
        <p:spPr>
          <a:xfrm>
            <a:off x="7173888" y="3248424"/>
            <a:ext cx="487521" cy="1183522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 rot="21335914">
            <a:off x="5717673" y="3460388"/>
            <a:ext cx="116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N-S </a:t>
            </a:r>
            <a:r>
              <a:rPr kumimoji="1" lang="zh-CN" altLang="en-US" dirty="0" smtClean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方程</a:t>
            </a:r>
            <a:endParaRPr kumimoji="1" lang="zh-CN" altLang="en-US" dirty="0">
              <a:solidFill>
                <a:srgbClr val="FFC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11148" y="3677615"/>
            <a:ext cx="1279599" cy="1208710"/>
          </a:xfrm>
          <a:prstGeom prst="rect">
            <a:avLst/>
          </a:prstGeom>
          <a:solidFill>
            <a:schemeClr val="bg1">
              <a:alpha val="0"/>
            </a:schemeClr>
          </a:solidFill>
          <a:ln w="22225">
            <a:solidFill>
              <a:srgbClr val="FF0000"/>
            </a:solidFill>
            <a:prstDash val="dash"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 smtClean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r>
              <a:rPr kumimoji="1" lang="zh-CN" altLang="en-US" dirty="0" smtClean="0">
                <a:solidFill>
                  <a:srgbClr val="FF0000"/>
                </a:solidFill>
              </a:rPr>
              <a:t>忽略此项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pPr algn="ctr"/>
            <a:endParaRPr kumimoji="1"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551449" y="4408765"/>
            <a:ext cx="1763149" cy="1288842"/>
          </a:xfrm>
          <a:prstGeom prst="rect">
            <a:avLst/>
          </a:prstGeom>
          <a:noFill/>
          <a:ln w="222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箭头连接符 20"/>
          <p:cNvCxnSpPr/>
          <p:nvPr/>
        </p:nvCxnSpPr>
        <p:spPr>
          <a:xfrm flipV="1">
            <a:off x="3427163" y="5048618"/>
            <a:ext cx="3916637" cy="74122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324698" y="179154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STFangsong" charset="-122"/>
                <a:ea typeface="STFangsong" charset="-122"/>
                <a:cs typeface="STFangsong" charset="-122"/>
              </a:rPr>
              <a:t>扰动方法：</a:t>
            </a:r>
            <a:endParaRPr kumimoji="1" lang="zh-CN" altLang="en-US" dirty="0">
              <a:latin typeface="STFangsong" charset="-122"/>
              <a:ea typeface="STFangsong" charset="-122"/>
              <a:cs typeface="STFangsong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128589" y="5893465"/>
                <a:ext cx="4924756" cy="502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mr-IN" altLang="zh-CN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𝑉</m:t>
                        </m:r>
                      </m:e>
                    </m:acc>
                    <m:r>
                      <a:rPr kumimoji="1" lang="en-US" altLang="zh-CN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𝑢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𝑤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,  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𝜈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mr-IN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kumimoji="1" lang="mr-IN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kumimoji="1" lang="zh-CN" altLang="en-US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为位温</a:t>
                </a:r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Pr</m:t>
                    </m:r>
                  </m:oMath>
                </a14:m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为普朗特数</a:t>
                </a:r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 </a:t>
                </a:r>
                <a:endParaRPr kumimoji="1" lang="zh-CN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9" y="5893465"/>
                <a:ext cx="4924756" cy="502958"/>
              </a:xfrm>
              <a:prstGeom prst="rect">
                <a:avLst/>
              </a:prstGeom>
              <a:blipFill rotWithShape="0">
                <a:blip r:embed="rId5"/>
                <a:stretch>
                  <a:fillRect t="-7317" b="-65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6297475" y="5630739"/>
                <a:ext cx="9151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𝑝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𝑅𝑇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475" y="5630739"/>
                <a:ext cx="915187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667" r="-733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5035807" y="56066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状态方程：</a:t>
            </a:r>
            <a:endParaRPr kumimoji="1" lang="zh-CN" altLang="en-US"/>
          </a:p>
        </p:txBody>
      </p:sp>
      <p:cxnSp>
        <p:nvCxnSpPr>
          <p:cNvPr id="27" name="直线箭头连接符 26"/>
          <p:cNvCxnSpPr/>
          <p:nvPr/>
        </p:nvCxnSpPr>
        <p:spPr>
          <a:xfrm flipV="1">
            <a:off x="7321193" y="5722421"/>
            <a:ext cx="1289407" cy="3398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8874030" y="1664264"/>
                <a:ext cx="2881494" cy="417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𝛿</m:t>
                      </m:r>
                      <m:r>
                        <a:rPr kumimoji="1" lang="en-US" altLang="zh-CN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𝑋</m:t>
                      </m:r>
                      <m:d>
                        <m:dPr>
                          <m:ctrlPr>
                            <a:rPr kumimoji="1" lang="mr-IN" altLang="zh-CN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𝑧</m:t>
                          </m:r>
                        </m:e>
                      </m:d>
                      <m:sSup>
                        <m:sSupPr>
                          <m:ctrlPr>
                            <a:rPr kumimoji="1" lang="mr-IN" altLang="zh-CN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𝑖</m:t>
                          </m:r>
                          <m:d>
                            <m:dPr>
                              <m:ctrlPr>
                                <a:rPr kumimoji="1" lang="mr-IN" altLang="zh-CN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𝑦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1"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030" y="1664264"/>
                <a:ext cx="2881494" cy="41761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38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9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06966" y="330992"/>
                <a:ext cx="1176595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 dirty="0" smtClean="0">
                    <a:latin typeface="STSong" charset="-122"/>
                    <a:ea typeface="STSong" charset="-122"/>
                    <a:cs typeface="STSong" charset="-122"/>
                  </a:rPr>
                  <a:t>➣ 将波动形式代入，整理，得到关于垂直风速扰动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 smtClean="0">
                            <a:latin typeface="Cambria Math" charset="0"/>
                            <a:ea typeface="STSong" charset="-122"/>
                            <a:cs typeface="STSong" charset="-122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latin typeface="Cambria Math" charset="0"/>
                            <a:ea typeface="STSong" charset="-122"/>
                            <a:cs typeface="STSong" charset="-122"/>
                          </a:rPr>
                          <m:t>𝑤</m:t>
                        </m:r>
                      </m:e>
                      <m:sup>
                        <m:r>
                          <a:rPr kumimoji="1" lang="en-US" altLang="zh-CN" sz="2000" b="0" i="1" smtClean="0">
                            <a:latin typeface="Cambria Math" charset="0"/>
                            <a:ea typeface="STSong" charset="-122"/>
                            <a:cs typeface="STSong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zh-CN" altLang="en-US" sz="2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的方程：</a:t>
                </a:r>
                <a:endParaRPr kumimoji="1" lang="en-US" altLang="zh-CN" sz="20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en-US" altLang="zh-CN" sz="20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en-US" altLang="zh-CN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en-US" altLang="zh-CN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zh-CN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66" y="330992"/>
                <a:ext cx="11765959" cy="1538883"/>
              </a:xfrm>
              <a:prstGeom prst="rect">
                <a:avLst/>
              </a:prstGeom>
              <a:blipFill rotWithShape="0">
                <a:blip r:embed="rId2"/>
                <a:stretch>
                  <a:fillRect l="-570" t="-2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731" y="706699"/>
            <a:ext cx="9234744" cy="8590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453014" y="150451"/>
                <a:ext cx="3627211" cy="572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rad>
                      <m:r>
                        <a:rPr kumimoji="1" lang="is-I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+∞,  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mr-IN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𝑑𝑧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⟶0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014" y="150451"/>
                <a:ext cx="3627211" cy="5729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8452107" y="150451"/>
            <a:ext cx="3627211" cy="572977"/>
          </a:xfrm>
          <a:prstGeom prst="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 flipH="1">
            <a:off x="7600950" y="340552"/>
            <a:ext cx="743858" cy="38287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287888" y="-28309"/>
            <a:ext cx="100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故忽略此项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59097" y="1850361"/>
            <a:ext cx="150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➣ 做变换</a:t>
            </a:r>
            <a:r>
              <a:rPr kumimoji="1" lang="zh-CN" altLang="en-US" dirty="0" smtClean="0">
                <a:latin typeface="STSong" charset="-122"/>
                <a:ea typeface="STSong" charset="-122"/>
                <a:cs typeface="STSong" charset="-122"/>
              </a:rPr>
              <a:t>：</a:t>
            </a:r>
            <a:endParaRPr kumimoji="1"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63" y="1736323"/>
            <a:ext cx="4267200" cy="6477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983953" y="181212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得到</a:t>
            </a:r>
            <a:r>
              <a:rPr kumimoji="1" lang="zh-CN" altLang="en-US" sz="2000" dirty="0" smtClean="0">
                <a:latin typeface="STFangsong" charset="-122"/>
                <a:ea typeface="STFangsong" charset="-122"/>
                <a:cs typeface="STFangsong" charset="-122"/>
              </a:rPr>
              <a:t>：</a:t>
            </a:r>
            <a:endParaRPr kumimoji="1" lang="zh-CN" altLang="en-US" sz="20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720" y="1584930"/>
            <a:ext cx="2374900" cy="9144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67" y="2938192"/>
            <a:ext cx="4483100" cy="9652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146598" y="1821885"/>
            <a:ext cx="1789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其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WKB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解为</a:t>
            </a:r>
            <a:r>
              <a:rPr kumimoji="1" lang="zh-CN" altLang="en-US" sz="2000" dirty="0" smtClean="0">
                <a:latin typeface="STFangsong" charset="-122"/>
                <a:ea typeface="STFangsong" charset="-122"/>
                <a:cs typeface="STFangsong" charset="-122"/>
              </a:rPr>
              <a:t>：</a:t>
            </a:r>
            <a:endParaRPr kumimoji="1" lang="zh-CN" altLang="en-US" sz="20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350766" y="3239075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为色散关系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. </a:t>
            </a:r>
            <a:endParaRPr kumimoji="1" lang="zh-CN" altLang="en-US" sz="20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2311865"/>
            <a:ext cx="3962400" cy="9017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05504" y="3273590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smtClean="0">
                <a:latin typeface="STSong" charset="-122"/>
                <a:ea typeface="STSong" charset="-122"/>
                <a:cs typeface="STSong" charset="-122"/>
              </a:rPr>
              <a:t>其中</a:t>
            </a:r>
            <a:r>
              <a:rPr kumimoji="1" lang="zh-CN" altLang="en-US" sz="2000">
                <a:latin typeface="STSong" charset="-122"/>
                <a:ea typeface="STSong" charset="-122"/>
                <a:cs typeface="STSong" charset="-122"/>
              </a:rPr>
              <a:t>：</a:t>
            </a:r>
            <a:r>
              <a:rPr kumimoji="1" lang="en-US" altLang="zh-CN" sz="2000" dirty="0" smtClean="0">
                <a:latin typeface="STSong" charset="-122"/>
                <a:ea typeface="STSong" charset="-122"/>
                <a:cs typeface="STSong" charset="-122"/>
              </a:rPr>
              <a:t> </a:t>
            </a:r>
            <a:endParaRPr kumimoji="1" lang="zh-CN" altLang="en-US" sz="20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0592" y="3227464"/>
            <a:ext cx="2216006" cy="488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8684301" y="3126448"/>
                <a:ext cx="3195898" cy="625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 </m:t>
                      </m:r>
                      <m:r>
                        <a:rPr kumimoji="1" lang="zh-CN" altLang="en-US" sz="1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Sup>
                        <m:sSubSupPr>
                          <m:ctrlPr>
                            <a:rPr kumimoji="1"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sub>
                        <m:sup>
                          <m:r>
                            <a:rPr kumimoji="1"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mr-IN" altLang="zh-CN" sz="1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1" lang="en-US" altLang="zh-CN" sz="1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kumimoji="1" lang="en-US" altLang="zh-CN" sz="1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mr-IN" altLang="zh-CN" sz="1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1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1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1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kumimoji="1" lang="en-US" altLang="zh-CN" sz="1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𝜌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4301" y="3126448"/>
                <a:ext cx="3195898" cy="62536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486211" y="3856073"/>
                <a:ext cx="108675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 dirty="0" smtClean="0">
                    <a:latin typeface="STSong" charset="-122"/>
                    <a:ea typeface="STSong" charset="-122"/>
                    <a:cs typeface="STSong" charset="-122"/>
                  </a:rPr>
                  <a:t>这是一个关于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charset="0"/>
                            <a:ea typeface="STSong" charset="-122"/>
                            <a:cs typeface="STSong" charset="-122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charset="0"/>
                            <a:ea typeface="STSong" charset="-122"/>
                            <a:cs typeface="STSong" charset="-122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charset="0"/>
                            <a:ea typeface="STSong" charset="-122"/>
                            <a:cs typeface="STSong" charset="-122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zh-CN" altLang="en-US" sz="2000" dirty="0" smtClean="0">
                    <a:latin typeface="STSong" charset="-122"/>
                    <a:ea typeface="STSong" charset="-122"/>
                    <a:cs typeface="STSong" charset="-122"/>
                  </a:rPr>
                  <a:t> 的六阶多形式方程，有三对解，分别对应于浮力波、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STSong" charset="-122"/>
                    <a:ea typeface="STSong" charset="-122"/>
                    <a:cs typeface="STSong" charset="-122"/>
                  </a:rPr>
                  <a:t>由分子黏度导致的重力波</a:t>
                </a:r>
                <a:r>
                  <a:rPr kumimoji="1" lang="zh-CN" altLang="en-US" sz="2000" dirty="0" smtClean="0">
                    <a:latin typeface="STSong" charset="-122"/>
                    <a:ea typeface="STSong" charset="-122"/>
                    <a:cs typeface="STSong" charset="-122"/>
                  </a:rPr>
                  <a:t>和由热传导导致的波</a:t>
                </a:r>
                <a:r>
                  <a:rPr kumimoji="1" lang="en-US" altLang="zh-CN" sz="2000" dirty="0" smtClean="0">
                    <a:latin typeface="STSong" charset="-122"/>
                    <a:ea typeface="STSong" charset="-122"/>
                    <a:cs typeface="STSong" charset="-122"/>
                  </a:rPr>
                  <a:t>.</a:t>
                </a:r>
                <a:endParaRPr kumimoji="1" lang="zh-CN" altLang="en-US" sz="2000" dirty="0">
                  <a:latin typeface="STSong" charset="-122"/>
                  <a:ea typeface="STSong" charset="-122"/>
                  <a:cs typeface="STSong" charset="-122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11" y="3856073"/>
                <a:ext cx="10867590" cy="707886"/>
              </a:xfrm>
              <a:prstGeom prst="rect">
                <a:avLst/>
              </a:prstGeom>
              <a:blipFill rotWithShape="0">
                <a:blip r:embed="rId11"/>
                <a:stretch>
                  <a:fillRect l="-617" t="-6897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405504" y="4749214"/>
            <a:ext cx="17876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➣ </a:t>
            </a:r>
            <a:r>
              <a:rPr kumimoji="1" lang="zh-CN" altLang="en-US" sz="2000" dirty="0" smtClean="0">
                <a:latin typeface="STSong" charset="-122"/>
                <a:ea typeface="STSong" charset="-122"/>
                <a:cs typeface="STSong" charset="-122"/>
              </a:rPr>
              <a:t>极化关系：</a:t>
            </a:r>
            <a:endParaRPr lang="zh-CN" altLang="en-US" sz="2000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5123613"/>
            <a:ext cx="4019768" cy="156889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562" y="5123613"/>
            <a:ext cx="5288772" cy="148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692</Words>
  <Application>Microsoft Macintosh PowerPoint</Application>
  <PresentationFormat>宽屏</PresentationFormat>
  <Paragraphs>97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Cambria Math</vt:lpstr>
      <vt:lpstr>DengXian</vt:lpstr>
      <vt:lpstr>DengXian Light</vt:lpstr>
      <vt:lpstr>STFangsong</vt:lpstr>
      <vt:lpstr>STSong</vt:lpstr>
      <vt:lpstr>Times New Roman</vt:lpstr>
      <vt:lpstr>Arial</vt:lpstr>
      <vt:lpstr>Office 主题</vt:lpstr>
      <vt:lpstr>土卫六高层大气重力波耗散效应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26</cp:revision>
  <dcterms:created xsi:type="dcterms:W3CDTF">2020-06-17T04:22:51Z</dcterms:created>
  <dcterms:modified xsi:type="dcterms:W3CDTF">2020-06-19T06:48:08Z</dcterms:modified>
</cp:coreProperties>
</file>